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69" r:id="rId5"/>
    <p:sldId id="257" r:id="rId6"/>
    <p:sldId id="363" r:id="rId7"/>
    <p:sldId id="370" r:id="rId8"/>
    <p:sldId id="371" r:id="rId9"/>
    <p:sldId id="258" r:id="rId10"/>
    <p:sldId id="298" r:id="rId11"/>
    <p:sldId id="367" r:id="rId12"/>
    <p:sldId id="368" r:id="rId13"/>
    <p:sldId id="372" r:id="rId14"/>
    <p:sldId id="373" r:id="rId15"/>
    <p:sldId id="374" r:id="rId16"/>
    <p:sldId id="375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20" y="28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4972C3-2C73-452B-BFEF-80203D550392}"/>
              </a:ext>
            </a:extLst>
          </p:cNvPr>
          <p:cNvSpPr/>
          <p:nvPr userDrawn="1"/>
        </p:nvSpPr>
        <p:spPr>
          <a:xfrm>
            <a:off x="404812" y="1076325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A5476AF-5340-4078-9CEF-0E15D5400A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155FAC4-AFC3-4F64-8DCD-0B51D7CADA93}"/>
              </a:ext>
            </a:extLst>
          </p:cNvPr>
          <p:cNvSpPr/>
          <p:nvPr userDrawn="1"/>
        </p:nvSpPr>
        <p:spPr>
          <a:xfrm>
            <a:off x="181125" y="3917728"/>
            <a:ext cx="5796313" cy="4423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CB0BCC-3AFD-4C49-9A00-8FFA9396D0BB}"/>
              </a:ext>
            </a:extLst>
          </p:cNvPr>
          <p:cNvGrpSpPr/>
          <p:nvPr userDrawn="1"/>
        </p:nvGrpSpPr>
        <p:grpSpPr>
          <a:xfrm>
            <a:off x="793783" y="1500078"/>
            <a:ext cx="4777178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3D345-57F6-42E2-BFC6-9CB42D9D20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3FD75A-D49A-430A-9D37-45B8A122D19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3F115F-2DF3-472C-BD16-147263D2A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8DB7-0155-42BB-914C-D2C01314703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F0ECF3-AA86-4B1D-8ACE-C15A01FA678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07B59-3C2C-4BD5-9578-A10F3F75C30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482FBE-7F6D-46F0-9784-40DB36F0F0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A4F6F4-9B95-4D67-A600-740E1BBA78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E479F-E6D0-4A5F-BEAA-7CBEAD18370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CB948F-5AB8-448B-A723-31920F7CCDE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E51FD3-57F4-4E5E-9B5C-FFA1002A55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5EA8F-B512-4406-A8AB-5026410828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82C4231-6EF3-439C-8E24-16CCF53D3FD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FB88DE1-CE79-4348-8965-FDA64AEEA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768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16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598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1" y="1173963"/>
            <a:ext cx="1656353" cy="45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9" y="164638"/>
            <a:ext cx="2976329" cy="22082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87489" y="2372883"/>
            <a:ext cx="2880320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26947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0" y="23832"/>
            <a:ext cx="12192000" cy="683416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0" y="0"/>
            <a:ext cx="12192000" cy="68341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56926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352501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26" y="4120341"/>
            <a:ext cx="1296145" cy="18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598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1" y="1173963"/>
            <a:ext cx="1656353" cy="45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9" y="164638"/>
            <a:ext cx="2976329" cy="22082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87489" y="2372883"/>
            <a:ext cx="2880320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71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93C1C97-E8A7-4C21-A435-4EC12178645C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5D01AE-3E42-4A77-B24F-7DCC173A629F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EE426CAA-D9A5-455F-AB8A-F82EE0F3BE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8F472253-0120-4FB9-BA52-1CB6FF1DA8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E9A7BDC-506C-43B9-8E19-A083AACD5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13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6.xml" /><Relationship Id="rId7" Type="http://schemas.openxmlformats.org/officeDocument/2006/relationships/slideLayout" Target="../slideLayouts/slideLayout10.xml" /><Relationship Id="rId12" Type="http://schemas.openxmlformats.org/officeDocument/2006/relationships/slideLayout" Target="../slideLayouts/slideLayout15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16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Relationship Id="rId14" Type="http://schemas.openxmlformats.org/officeDocument/2006/relationships/slideLayout" Target="../slideLayouts/slideLayout17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 /><Relationship Id="rId2" Type="http://schemas.openxmlformats.org/officeDocument/2006/relationships/slideLayout" Target="../slideLayouts/slideLayout21.xml" /><Relationship Id="rId1" Type="http://schemas.openxmlformats.org/officeDocument/2006/relationships/slideLayout" Target="../slideLayouts/slideLayout20.xml" /><Relationship Id="rId4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8" r:id="rId4"/>
    <p:sldLayoutId id="214748367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71" r:id="rId14"/>
    <p:sldLayoutId id="2147483672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/index.php?title=Joseph_Mitchell&amp;action=edit&amp;redlink=1" TargetMode="External" /><Relationship Id="rId3" Type="http://schemas.openxmlformats.org/officeDocument/2006/relationships/hyperlink" Target="https://id.wikipedia.org/wiki/Jurnalisme_sastra#cite_note-junalisme-2" TargetMode="External" /><Relationship Id="rId7" Type="http://schemas.openxmlformats.org/officeDocument/2006/relationships/hyperlink" Target="https://id.wikipedia.org/w/index.php?title=A.J._Liebling&amp;action=edit&amp;redlink=1" TargetMode="External" /><Relationship Id="rId2" Type="http://schemas.openxmlformats.org/officeDocument/2006/relationships/hyperlink" Target="https://id.wikipedia.org/wiki/Tom_Wolfe" TargetMode="External" /><Relationship Id="rId1" Type="http://schemas.openxmlformats.org/officeDocument/2006/relationships/slideLayout" Target="../slideLayouts/slideLayout19.xml" /><Relationship Id="rId6" Type="http://schemas.openxmlformats.org/officeDocument/2006/relationships/hyperlink" Target="https://id.wikipedia.org/wiki/Ernest_Hemingway" TargetMode="External" /><Relationship Id="rId5" Type="http://schemas.openxmlformats.org/officeDocument/2006/relationships/hyperlink" Target="https://id.wikipedia.org/wiki/Narasi" TargetMode="External" /><Relationship Id="rId4" Type="http://schemas.openxmlformats.org/officeDocument/2006/relationships/hyperlink" Target="https://id.wikipedia.org/wiki/Esai" TargetMode="Externa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5.jpeg" /><Relationship Id="rId3" Type="http://schemas.openxmlformats.org/officeDocument/2006/relationships/image" Target="../media/image15.JPG" /><Relationship Id="rId7" Type="http://schemas.openxmlformats.org/officeDocument/2006/relationships/image" Target="../media/image19.jpeg" /><Relationship Id="rId12" Type="http://schemas.openxmlformats.org/officeDocument/2006/relationships/image" Target="../media/image24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8.jpeg" /><Relationship Id="rId11" Type="http://schemas.openxmlformats.org/officeDocument/2006/relationships/image" Target="../media/image23.jpeg" /><Relationship Id="rId5" Type="http://schemas.openxmlformats.org/officeDocument/2006/relationships/image" Target="../media/image17.jpeg" /><Relationship Id="rId10" Type="http://schemas.openxmlformats.org/officeDocument/2006/relationships/image" Target="../media/image22.jpg" /><Relationship Id="rId4" Type="http://schemas.openxmlformats.org/officeDocument/2006/relationships/image" Target="../media/image16.jpeg" /><Relationship Id="rId9" Type="http://schemas.openxmlformats.org/officeDocument/2006/relationships/image" Target="../media/image21.jpg" /><Relationship Id="rId14" Type="http://schemas.openxmlformats.org/officeDocument/2006/relationships/image" Target="../media/image2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journalism" TargetMode="External" /><Relationship Id="rId2" Type="http://schemas.openxmlformats.org/officeDocument/2006/relationships/hyperlink" Target="https://kbbi.kemdikbud.go.id/entri/jurnalistik" TargetMode="External" /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Cerpen" TargetMode="External" /><Relationship Id="rId2" Type="http://schemas.openxmlformats.org/officeDocument/2006/relationships/hyperlink" Target="https://id.wikipedia.org/wiki/Jurnalistik" TargetMode="External" /><Relationship Id="rId1" Type="http://schemas.openxmlformats.org/officeDocument/2006/relationships/slideLayout" Target="../slideLayouts/slideLayout22.xml" /><Relationship Id="rId6" Type="http://schemas.openxmlformats.org/officeDocument/2006/relationships/hyperlink" Target="https://id.wikipedia.org/wiki/Jurnalisme_sastra#cite_note-katrin-1" TargetMode="External" /><Relationship Id="rId5" Type="http://schemas.openxmlformats.org/officeDocument/2006/relationships/hyperlink" Target="https://id.wikipedia.org/wiki/New_Journalism" TargetMode="External" /><Relationship Id="rId4" Type="http://schemas.openxmlformats.org/officeDocument/2006/relationships/hyperlink" Target="https://id.wikipedia.org/wiki/Novel" TargetMode="Externa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omeltea.com/category/radio/" TargetMode="External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16264" y="879520"/>
            <a:ext cx="45247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5400" dirty="0">
                <a:latin typeface="+mj-lt"/>
              </a:rPr>
              <a:t>Bahasa dan Sastra </a:t>
            </a:r>
          </a:p>
          <a:p>
            <a:pPr algn="r"/>
            <a:r>
              <a:rPr lang="en-US" altLang="ko-KR" sz="5400" dirty="0">
                <a:latin typeface="+mj-lt"/>
              </a:rPr>
              <a:t>JURNALISTIK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16319" y="3608503"/>
            <a:ext cx="452472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OLEH </a:t>
            </a:r>
            <a:r>
              <a:rPr lang="id-ID" altLang="ko-KR" sz="1867" dirty="0">
                <a:cs typeface="Arial" pitchFamily="34" charset="0"/>
              </a:rPr>
              <a:t>:</a:t>
            </a:r>
            <a:r>
              <a:rPr lang="en-US" altLang="ko-KR" sz="1867" dirty="0">
                <a:cs typeface="Arial" pitchFamily="34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5FF8514-EE69-4DBC-818B-A9123AF2CA11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TENIK JURNALISTIK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F40D-0A66-444B-892B-364153B8BC28}"/>
              </a:ext>
            </a:extLst>
          </p:cNvPr>
          <p:cNvSpPr txBox="1"/>
          <p:nvPr/>
        </p:nvSpPr>
        <p:spPr>
          <a:xfrm>
            <a:off x="576649" y="2108885"/>
            <a:ext cx="6204236" cy="30469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 err="1"/>
              <a:t>Teknik</a:t>
            </a:r>
            <a:r>
              <a:rPr lang="en-US" sz="1200" dirty="0"/>
              <a:t> </a:t>
            </a:r>
            <a:r>
              <a:rPr lang="en-US" sz="1200" dirty="0" err="1"/>
              <a:t>Jurnalistik</a:t>
            </a:r>
            <a:r>
              <a:rPr lang="en-US" sz="1200" dirty="0"/>
              <a:t> (Journalism Skills)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keahlian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keterampilan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reportase</a:t>
            </a:r>
            <a:r>
              <a:rPr lang="en-US" sz="1200" dirty="0"/>
              <a:t>, </a:t>
            </a:r>
            <a:r>
              <a:rPr lang="en-US" sz="1200" dirty="0" err="1"/>
              <a:t>penulisan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penyuntingan</a:t>
            </a:r>
            <a:r>
              <a:rPr lang="en-US" sz="1200" dirty="0"/>
              <a:t> </a:t>
            </a:r>
            <a:r>
              <a:rPr lang="en-US" sz="1200" dirty="0" err="1"/>
              <a:t>berita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wawasan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</a:t>
            </a:r>
            <a:r>
              <a:rPr lang="en-US" sz="1200" dirty="0" err="1"/>
              <a:t>jurnalistik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media.</a:t>
            </a:r>
          </a:p>
          <a:p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Teknik</a:t>
            </a:r>
            <a:r>
              <a:rPr lang="en-US" sz="1200" dirty="0"/>
              <a:t> </a:t>
            </a:r>
            <a:r>
              <a:rPr lang="en-US" sz="1200" dirty="0" err="1"/>
              <a:t>Reportase</a:t>
            </a:r>
            <a:r>
              <a:rPr lang="en-US" sz="1200" dirty="0"/>
              <a:t>: </a:t>
            </a:r>
            <a:r>
              <a:rPr lang="en-US" sz="1200" dirty="0" err="1"/>
              <a:t>Observasi</a:t>
            </a:r>
            <a:r>
              <a:rPr lang="en-US" sz="1200" dirty="0"/>
              <a:t>, </a:t>
            </a:r>
            <a:r>
              <a:rPr lang="en-US" sz="1200" dirty="0" err="1"/>
              <a:t>Wawancara</a:t>
            </a:r>
            <a:r>
              <a:rPr lang="en-US" sz="1200" dirty="0"/>
              <a:t>, </a:t>
            </a:r>
            <a:r>
              <a:rPr lang="en-US" sz="1200" dirty="0" err="1"/>
              <a:t>Studi</a:t>
            </a:r>
            <a:r>
              <a:rPr lang="en-US" sz="1200" dirty="0"/>
              <a:t> </a:t>
            </a:r>
            <a:r>
              <a:rPr lang="en-US" sz="1200" dirty="0" err="1"/>
              <a:t>Literatur</a:t>
            </a:r>
            <a:r>
              <a:rPr lang="en-US" sz="1200" dirty="0"/>
              <a:t>. </a:t>
            </a:r>
            <a:r>
              <a:rPr lang="en-US" sz="1200" dirty="0" err="1"/>
              <a:t>Wartawan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piawai</a:t>
            </a:r>
            <a:r>
              <a:rPr lang="en-US" sz="1200" dirty="0"/>
              <a:t> </a:t>
            </a:r>
            <a:r>
              <a:rPr lang="en-US" sz="1200" dirty="0" err="1"/>
              <a:t>wawancara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mengamati</a:t>
            </a:r>
            <a:r>
              <a:rPr lang="en-US" sz="1200" dirty="0"/>
              <a:t> </a:t>
            </a:r>
            <a:r>
              <a:rPr lang="en-US" sz="1200" dirty="0" err="1"/>
              <a:t>peristiwa</a:t>
            </a:r>
            <a:r>
              <a:rPr lang="en-US" sz="1200" dirty="0"/>
              <a:t>. </a:t>
            </a:r>
            <a:r>
              <a:rPr lang="en-US" sz="1200" dirty="0" err="1"/>
              <a:t>Wartawan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andal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riset</a:t>
            </a:r>
            <a:r>
              <a:rPr lang="en-US" sz="1200" dirty="0"/>
              <a:t> data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studi</a:t>
            </a:r>
            <a:r>
              <a:rPr lang="en-US" sz="1200" dirty="0"/>
              <a:t> </a:t>
            </a:r>
            <a:r>
              <a:rPr lang="en-US" sz="1200" dirty="0" err="1"/>
              <a:t>literatur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News Writing. </a:t>
            </a:r>
            <a:r>
              <a:rPr lang="en-US" sz="1200" dirty="0" err="1"/>
              <a:t>Penulisan</a:t>
            </a:r>
            <a:r>
              <a:rPr lang="en-US" sz="1200" dirty="0"/>
              <a:t> </a:t>
            </a:r>
            <a:r>
              <a:rPr lang="en-US" sz="1200" dirty="0" err="1"/>
              <a:t>berita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keterampilan</a:t>
            </a:r>
            <a:r>
              <a:rPr lang="en-US" sz="1200" dirty="0"/>
              <a:t> </a:t>
            </a:r>
            <a:r>
              <a:rPr lang="en-US" sz="1200" dirty="0" err="1"/>
              <a:t>utama</a:t>
            </a:r>
            <a:r>
              <a:rPr lang="en-US" sz="1200" dirty="0"/>
              <a:t> </a:t>
            </a:r>
            <a:r>
              <a:rPr lang="en-US" sz="1200" dirty="0" err="1"/>
              <a:t>wartawan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News Reporting (for Radio/TV): News Reading, Spoken Reading, News Script Writing). </a:t>
            </a:r>
            <a:r>
              <a:rPr lang="en-US" sz="1200" dirty="0" err="1"/>
              <a:t>Khusus</a:t>
            </a:r>
            <a:r>
              <a:rPr lang="en-US" sz="1200" dirty="0"/>
              <a:t> </a:t>
            </a:r>
            <a:r>
              <a:rPr lang="en-US" sz="1200" dirty="0" err="1"/>
              <a:t>wartawan</a:t>
            </a:r>
            <a:r>
              <a:rPr lang="en-US" sz="1200" dirty="0"/>
              <a:t> media </a:t>
            </a:r>
            <a:r>
              <a:rPr lang="en-US" sz="1200" dirty="0" err="1"/>
              <a:t>elektronik</a:t>
            </a:r>
            <a:r>
              <a:rPr lang="en-US" sz="1200" dirty="0"/>
              <a:t> (TV/Radio)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piawai</a:t>
            </a:r>
            <a:r>
              <a:rPr lang="en-US" sz="1200" dirty="0"/>
              <a:t> </a:t>
            </a:r>
            <a:r>
              <a:rPr lang="en-US" sz="1200" dirty="0" err="1"/>
              <a:t>menyajikan</a:t>
            </a:r>
            <a:r>
              <a:rPr lang="en-US" sz="1200" dirty="0"/>
              <a:t> </a:t>
            </a:r>
            <a:r>
              <a:rPr lang="en-US" sz="1200" dirty="0" err="1"/>
              <a:t>berita</a:t>
            </a:r>
            <a:r>
              <a:rPr lang="en-US" sz="1200" dirty="0"/>
              <a:t> (news presenting)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(live report)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presenter </a:t>
            </a:r>
            <a:r>
              <a:rPr lang="en-US" sz="1200" dirty="0" err="1"/>
              <a:t>berita</a:t>
            </a:r>
            <a:r>
              <a:rPr lang="en-US" sz="1200" dirty="0"/>
              <a:t> di studio.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Editing. </a:t>
            </a:r>
            <a:r>
              <a:rPr lang="en-US" sz="1200" dirty="0" err="1"/>
              <a:t>Wartawan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piawai</a:t>
            </a:r>
            <a:r>
              <a:rPr lang="en-US" sz="1200" dirty="0"/>
              <a:t> </a:t>
            </a:r>
            <a:r>
              <a:rPr lang="en-US" sz="1200" dirty="0" err="1"/>
              <a:t>menyunting</a:t>
            </a:r>
            <a:r>
              <a:rPr lang="en-US" sz="1200" dirty="0"/>
              <a:t> </a:t>
            </a:r>
            <a:r>
              <a:rPr lang="en-US" sz="1200" dirty="0" err="1"/>
              <a:t>naskah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dipublikasikan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Bahasa</a:t>
            </a:r>
            <a:r>
              <a:rPr lang="en-US" sz="1200" dirty="0"/>
              <a:t>  </a:t>
            </a:r>
            <a:r>
              <a:rPr lang="en-US" sz="1200" dirty="0" err="1"/>
              <a:t>Jurnalistik</a:t>
            </a:r>
            <a:r>
              <a:rPr lang="en-US" sz="1200" dirty="0"/>
              <a:t>. </a:t>
            </a:r>
            <a:r>
              <a:rPr lang="en-US" sz="1200" dirty="0" err="1"/>
              <a:t>Wartawan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menguasai</a:t>
            </a:r>
            <a:r>
              <a:rPr lang="en-US" sz="1200" dirty="0"/>
              <a:t> </a:t>
            </a:r>
            <a:r>
              <a:rPr lang="en-US" sz="1200" dirty="0" err="1"/>
              <a:t>kaidah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</a:t>
            </a:r>
            <a:r>
              <a:rPr lang="en-US" sz="1200" dirty="0" err="1"/>
              <a:t>jurnalistik</a:t>
            </a:r>
            <a:r>
              <a:rPr lang="en-US" sz="1200" dirty="0"/>
              <a:t>, </a:t>
            </a:r>
            <a:r>
              <a:rPr lang="en-US" sz="1200" dirty="0" err="1"/>
              <a:t>yakni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</a:t>
            </a:r>
            <a:r>
              <a:rPr lang="en-US" sz="1200" dirty="0" err="1"/>
              <a:t>pers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media,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ciri</a:t>
            </a:r>
            <a:r>
              <a:rPr lang="en-US" sz="1200" dirty="0"/>
              <a:t> </a:t>
            </a:r>
            <a:r>
              <a:rPr lang="en-US" sz="1200" dirty="0" err="1"/>
              <a:t>khas</a:t>
            </a:r>
            <a:r>
              <a:rPr lang="en-US" sz="1200" dirty="0"/>
              <a:t> </a:t>
            </a:r>
            <a:r>
              <a:rPr lang="en-US" sz="1200" dirty="0" err="1"/>
              <a:t>ringkas</a:t>
            </a:r>
            <a:r>
              <a:rPr lang="en-US" sz="1200" dirty="0"/>
              <a:t>, </a:t>
            </a:r>
            <a:r>
              <a:rPr lang="en-US" sz="1200" dirty="0" err="1"/>
              <a:t>lugas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mudah</a:t>
            </a:r>
            <a:r>
              <a:rPr lang="en-US" sz="1200" dirty="0"/>
              <a:t> </a:t>
            </a:r>
            <a:r>
              <a:rPr lang="en-US" sz="1200" dirty="0" err="1"/>
              <a:t>dipahami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praktis</a:t>
            </a:r>
            <a:r>
              <a:rPr lang="en-US" sz="1200" dirty="0"/>
              <a:t>,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jurnalistik</a:t>
            </a:r>
            <a:r>
              <a:rPr lang="en-US" sz="1200" dirty="0"/>
              <a:t> yang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dimiliki</a:t>
            </a:r>
            <a:r>
              <a:rPr lang="en-US" sz="1200" dirty="0"/>
              <a:t> </a:t>
            </a:r>
            <a:r>
              <a:rPr lang="en-US" sz="1200" dirty="0" err="1"/>
              <a:t>wartawan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keahlian</a:t>
            </a:r>
            <a:r>
              <a:rPr lang="en-US" sz="1200" dirty="0"/>
              <a:t> </a:t>
            </a:r>
            <a:r>
              <a:rPr lang="en-US" sz="1200" dirty="0" err="1"/>
              <a:t>meliput</a:t>
            </a:r>
            <a:r>
              <a:rPr lang="en-US" sz="1200" dirty="0"/>
              <a:t> </a:t>
            </a:r>
            <a:r>
              <a:rPr lang="en-US" sz="1200" dirty="0" err="1"/>
              <a:t>perisiwa</a:t>
            </a:r>
            <a:r>
              <a:rPr lang="en-US" sz="1200" dirty="0"/>
              <a:t>, </a:t>
            </a:r>
            <a:r>
              <a:rPr lang="en-US" sz="1200" dirty="0" err="1"/>
              <a:t>menulis</a:t>
            </a:r>
            <a:r>
              <a:rPr lang="en-US" sz="1200" dirty="0"/>
              <a:t> </a:t>
            </a:r>
            <a:r>
              <a:rPr lang="en-US" sz="1200" dirty="0" err="1"/>
              <a:t>beritanya</a:t>
            </a:r>
            <a:r>
              <a:rPr lang="en-US" sz="1200" dirty="0"/>
              <a:t>,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wawancara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menaati</a:t>
            </a:r>
            <a:r>
              <a:rPr lang="en-US" sz="1200" dirty="0"/>
              <a:t>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etik</a:t>
            </a:r>
            <a:r>
              <a:rPr lang="en-US"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BF881-4251-4F3A-817E-F61A7F69FB3A}"/>
              </a:ext>
            </a:extLst>
          </p:cNvPr>
          <p:cNvSpPr txBox="1"/>
          <p:nvPr/>
        </p:nvSpPr>
        <p:spPr>
          <a:xfrm>
            <a:off x="8906116" y="3043225"/>
            <a:ext cx="24691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KODE ETIK JURNALISTI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7431255" y="180301"/>
            <a:ext cx="3293594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FA2F545-2C4F-4B49-8553-1456D850AFB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Rectangle 7"/>
          <p:cNvSpPr/>
          <p:nvPr/>
        </p:nvSpPr>
        <p:spPr>
          <a:xfrm>
            <a:off x="143339" y="4285950"/>
            <a:ext cx="12192000" cy="2015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19402" y="4473628"/>
            <a:ext cx="53467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3733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Sejarah </a:t>
            </a:r>
            <a:endParaRPr lang="ko-KR" altLang="en-US" sz="37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638" y="1028734"/>
            <a:ext cx="7902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Jurnalisme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 </a:t>
            </a:r>
            <a:r>
              <a:rPr lang="en-US" sz="1600" i="1" dirty="0"/>
              <a:t>New Journalism</a:t>
            </a:r>
            <a:r>
              <a:rPr lang="en-US" sz="1600" dirty="0"/>
              <a:t> yang </a:t>
            </a:r>
            <a:r>
              <a:rPr lang="en-US" sz="1600" dirty="0" err="1"/>
              <a:t>dicetuskan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 </a:t>
            </a:r>
            <a:r>
              <a:rPr lang="en-US" sz="1600" dirty="0">
                <a:hlinkClick r:id="rId2" tooltip="Tom Wolfe"/>
              </a:rPr>
              <a:t>Tom Wolfe</a:t>
            </a:r>
            <a:r>
              <a:rPr lang="en-US" sz="1600" dirty="0"/>
              <a:t>.</a:t>
            </a:r>
            <a:r>
              <a:rPr lang="en-US" sz="1600" baseline="30000" dirty="0">
                <a:hlinkClick r:id="rId3"/>
              </a:rPr>
              <a:t>[2]</a:t>
            </a:r>
            <a:r>
              <a:rPr lang="en-US" sz="1600" dirty="0"/>
              <a:t> </a:t>
            </a:r>
            <a:r>
              <a:rPr lang="en-US" sz="1600" dirty="0" err="1"/>
              <a:t>Namun</a:t>
            </a:r>
            <a:r>
              <a:rPr lang="en-US" sz="1600" dirty="0"/>
              <a:t>,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1700 </a:t>
            </a:r>
            <a:r>
              <a:rPr lang="en-US" sz="1600" dirty="0" err="1"/>
              <a:t>sebenarnya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 </a:t>
            </a:r>
            <a:r>
              <a:rPr lang="en-US" sz="1600" dirty="0" err="1">
                <a:hlinkClick r:id="rId4" tooltip="Esai"/>
              </a:rPr>
              <a:t>esai</a:t>
            </a:r>
            <a:r>
              <a:rPr lang="en-US" sz="1600" dirty="0" err="1"/>
              <a:t>-esai</a:t>
            </a:r>
            <a:r>
              <a:rPr lang="en-US" sz="1600" dirty="0"/>
              <a:t> </a:t>
            </a:r>
            <a:r>
              <a:rPr lang="en-US" sz="1600" dirty="0" err="1">
                <a:hlinkClick r:id="rId5" tooltip="Narasi"/>
              </a:rPr>
              <a:t>naratif</a:t>
            </a:r>
            <a:r>
              <a:rPr lang="en-US" sz="1600" dirty="0"/>
              <a:t> yang </a:t>
            </a:r>
            <a:r>
              <a:rPr lang="en-US" sz="1600" dirty="0" err="1"/>
              <a:t>ditulis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penulis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 </a:t>
            </a:r>
            <a:r>
              <a:rPr lang="en-US" sz="1600" dirty="0">
                <a:hlinkClick r:id="rId6" tooltip="Ernest Hemingway"/>
              </a:rPr>
              <a:t>Ernest Hemingway</a:t>
            </a:r>
            <a:r>
              <a:rPr lang="en-US" sz="1600" dirty="0"/>
              <a:t>, </a:t>
            </a:r>
            <a:r>
              <a:rPr lang="en-US" sz="1600" dirty="0">
                <a:hlinkClick r:id="rId7" tooltip="A.J. Liebling (halaman belum tersedia)"/>
              </a:rPr>
              <a:t>A.J. Liebling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dirty="0">
                <a:hlinkClick r:id="rId8" tooltip="Joseph Mitchell (halaman belum tersedia)"/>
              </a:rPr>
              <a:t>Joseph Mitchell</a:t>
            </a:r>
            <a:r>
              <a:rPr lang="en-US" sz="1600" dirty="0"/>
              <a:t>.</a:t>
            </a:r>
            <a:endParaRPr lang="id-ID" sz="1600" baseline="30000" dirty="0"/>
          </a:p>
          <a:p>
            <a:r>
              <a:rPr lang="en-US" sz="1600" dirty="0"/>
              <a:t>Di Amerika, </a:t>
            </a:r>
            <a:r>
              <a:rPr lang="en-US" sz="1600" dirty="0" err="1"/>
              <a:t>jurnalisme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lewat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jurnalistik</a:t>
            </a:r>
            <a:r>
              <a:rPr lang="en-US" sz="1600" dirty="0"/>
              <a:t> </a:t>
            </a:r>
            <a:r>
              <a:rPr lang="en-US" sz="1600" dirty="0">
                <a:hlinkClick r:id="rId2" tooltip="Tom Wolfe"/>
              </a:rPr>
              <a:t>Tom Wolfe</a:t>
            </a:r>
            <a:r>
              <a:rPr lang="en-US" sz="1600" dirty="0"/>
              <a:t> 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1960.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terjadilah</a:t>
            </a:r>
            <a:r>
              <a:rPr lang="en-US" sz="1600" dirty="0"/>
              <a:t> </a:t>
            </a: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jurnalistik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mencampurkan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jurnalistik</a:t>
            </a:r>
            <a:r>
              <a:rPr lang="en-US" sz="1600" dirty="0"/>
              <a:t>. Wolfe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memperkenalkan</a:t>
            </a:r>
            <a:r>
              <a:rPr lang="en-US" sz="1600" dirty="0"/>
              <a:t> </a:t>
            </a:r>
            <a:r>
              <a:rPr lang="en-US" sz="1600" dirty="0" err="1"/>
              <a:t>karyanya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jurnalisme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. Wolfe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jurnalistiknya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7 </a:t>
            </a:r>
            <a:r>
              <a:rPr lang="en-US" sz="1600" dirty="0" err="1"/>
              <a:t>tahun</a:t>
            </a:r>
            <a:r>
              <a:rPr lang="en-US" sz="1600" dirty="0"/>
              <a:t>.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bukti-bukti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wawancara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menyusun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jurnalistiknya</a:t>
            </a:r>
            <a:r>
              <a:rPr lang="en-US" sz="1600" dirty="0"/>
              <a:t>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0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371" y="932723"/>
            <a:ext cx="11233248" cy="440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di Indonesia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baru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mulai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dikenal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pada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tahun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1990-an.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Majalah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disebut-sebut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sebagai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satu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media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menjadi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inisiator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penerapan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di Indonesia.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Saat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berdiri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merupakan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satu-satunya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media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menggunakan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teknik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bercerita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menulis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kontennya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Kemudian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media lain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mulai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mengikuti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Ketidakraguan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mengadopsi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“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jurnalistik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baru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”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ini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disebabkan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karena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para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awak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didominasi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oleh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Sehingga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apa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mereka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tulis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laporkan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ikut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terpengaruh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gaya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Mereka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adalah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Goenawan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Mohamad,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Putu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Wijaya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Eka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Budianta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Fikri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Jufri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Lelila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Chudori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Bondan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Winarno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serta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kolumnis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lainnya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yang juga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merupakan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Selain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>
                <a:solidFill>
                  <a:srgbClr val="202122"/>
                </a:solidFill>
                <a:latin typeface="Arial" panose="020B0604020202020204" pitchFamily="34" charset="0"/>
              </a:rPr>
              <a:t>Tempo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banyak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ikut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turut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andil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dinamika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di Indonesia,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diantaranya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Remy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Syldo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majalah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 err="1">
                <a:solidFill>
                  <a:srgbClr val="202122"/>
                </a:solidFill>
                <a:latin typeface="Arial" panose="020B0604020202020204" pitchFamily="34" charset="0"/>
              </a:rPr>
              <a:t>Aktuil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Korrie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Layun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Rampan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majalah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 err="1">
                <a:solidFill>
                  <a:srgbClr val="202122"/>
                </a:solidFill>
                <a:latin typeface="Arial" panose="020B0604020202020204" pitchFamily="34" charset="0"/>
              </a:rPr>
              <a:t>Sarinah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Titie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Said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majalah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i="1" dirty="0" err="1">
                <a:solidFill>
                  <a:srgbClr val="202122"/>
                </a:solidFill>
                <a:latin typeface="Arial" panose="020B0604020202020204" pitchFamily="34" charset="0"/>
              </a:rPr>
              <a:t>Kartini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banyak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lain.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Tidak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hanya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sebagai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inisiator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, para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jurnalis-sastrawan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juga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memberikan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pelatihan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bagi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ingin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mengetahui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lebih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jauh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. Para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awak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Pantau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contohnya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dengan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gencar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mensosialisasikan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jurnalistik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sastrawi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bagi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jurnalis-jurnalis</a:t>
            </a:r>
            <a:r>
              <a:rPr lang="en-US" sz="1867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srgbClr val="202122"/>
                </a:solidFill>
                <a:latin typeface="Arial" panose="020B0604020202020204" pitchFamily="34" charset="0"/>
              </a:rPr>
              <a:t>pemula</a:t>
            </a:r>
            <a:endParaRPr lang="en-US" sz="1867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Rectangle 2"/>
          <p:cNvSpPr/>
          <p:nvPr/>
        </p:nvSpPr>
        <p:spPr>
          <a:xfrm>
            <a:off x="3047999" y="1443841"/>
            <a:ext cx="79603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Liputan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umumnya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mengenai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hal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telah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lama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rutin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dilakukan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Penulisan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bersifat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intim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informal,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terbuka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manusiawi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Penulisan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sederhana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ringkas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gaya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khas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Struktur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pelaporan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mengisahkan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kembali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kejadian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utuh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Gaya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pengisahannya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pemaknaan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setahap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demi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setahap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Kisah-kisah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isu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diangkat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bermula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karena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wartawan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tergerak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mengisahkan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mengangkat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subjek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topik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objek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menarik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perhatiannya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Sudut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pandang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pengisahannya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unik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1639" y="674703"/>
            <a:ext cx="2032986" cy="175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PROSES KREATIF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8820" y="94697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kaidah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elemen-elemen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sastra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penulisannya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Tidak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gaya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piramida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terbalik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dalam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pemberitaannya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Sama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lainnya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jurnalisme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sastrawi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juga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unsur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5W+1H.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Harus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faktual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Pelaporan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berita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tidak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dibatasi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oleh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tengat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waktu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Penulisan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reportasenya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membutuhkan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waktu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tidak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singkat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Sumber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data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diperoleh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mengandalkan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reportase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lanjut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rekap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publik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catatan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historis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diperoleh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banyak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narasumber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bukan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satu-dua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narasumber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dokumen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buku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harian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catatan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pribadi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publikasi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resmi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lainnya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Isu-isu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diangkat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bukan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populer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atau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sedang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tren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1639" y="381740"/>
            <a:ext cx="2254928" cy="187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KARAKTERISTIK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1B25B1-EFFE-4AFF-A5C0-34AC0712E927}"/>
              </a:ext>
            </a:extLst>
          </p:cNvPr>
          <p:cNvGrpSpPr/>
          <p:nvPr/>
        </p:nvGrpSpPr>
        <p:grpSpPr>
          <a:xfrm>
            <a:off x="781251" y="909626"/>
            <a:ext cx="3828754" cy="2642466"/>
            <a:chOff x="693328" y="1142976"/>
            <a:chExt cx="3828754" cy="26424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E810B0-AD10-4296-BD9B-0D626E19611A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9A808C-4BCE-491B-8301-D045AB793268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471F55-4195-4A36-B0BA-4E000F913F05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MENULISLAH, </a:t>
              </a: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DAN SAKSIKAN KEAJAIBAN APA YANG KELAK TERJADI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-KIM</a:t>
              </a:r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40760AF6-9119-4CFF-B431-BF502A606509}"/>
              </a:ext>
            </a:extLst>
          </p:cNvPr>
          <p:cNvSpPr/>
          <p:nvPr/>
        </p:nvSpPr>
        <p:spPr>
          <a:xfrm>
            <a:off x="323851" y="248931"/>
            <a:ext cx="11544299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23648" y="3045832"/>
            <a:ext cx="3360373" cy="1344149"/>
          </a:xfrm>
        </p:spPr>
        <p:txBody>
          <a:bodyPr/>
          <a:lstStyle/>
          <a:p>
            <a:r>
              <a:rPr lang="id-ID" sz="1467" dirty="0"/>
              <a:t>Komarudin Ibnu Mikam</a:t>
            </a:r>
          </a:p>
          <a:p>
            <a:pPr marL="380990" indent="-380990">
              <a:buFontTx/>
              <a:buChar char="-"/>
            </a:pPr>
            <a:r>
              <a:rPr lang="id-ID" sz="1467" dirty="0"/>
              <a:t>Ketua II Dewan Da’wah Kab Bekasi</a:t>
            </a:r>
          </a:p>
          <a:p>
            <a:pPr marL="380990" indent="-380990">
              <a:buFontTx/>
              <a:buChar char="-"/>
            </a:pPr>
            <a:r>
              <a:rPr lang="id-ID" sz="1467" dirty="0"/>
              <a:t>Wakil Ketua Dewan Kebudayaan Daerah Kab. Bekasi</a:t>
            </a:r>
          </a:p>
          <a:p>
            <a:pPr marL="380990" indent="-380990">
              <a:buFontTx/>
              <a:buChar char="-"/>
            </a:pPr>
            <a:r>
              <a:rPr lang="id-ID" sz="1467" dirty="0"/>
              <a:t>Founder Sekolah Alam Prasasti</a:t>
            </a:r>
          </a:p>
          <a:p>
            <a:pPr marL="380990" indent="-380990">
              <a:buFontTx/>
              <a:buChar char="-"/>
            </a:pPr>
            <a:r>
              <a:rPr lang="id-ID" sz="1467" dirty="0"/>
              <a:t>Youtube : PRasastiTV</a:t>
            </a:r>
          </a:p>
          <a:p>
            <a:pPr marL="380990" indent="-380990">
              <a:buFontTx/>
              <a:buChar char="-"/>
            </a:pPr>
            <a:r>
              <a:rPr lang="id-ID" sz="1467" dirty="0"/>
              <a:t>IG : Sekolahalamprasastibekasi</a:t>
            </a:r>
            <a:endParaRPr lang="en-US" sz="146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932723"/>
            <a:ext cx="1152128" cy="1726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31899"/>
            <a:ext cx="1460915" cy="1892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05" y="231899"/>
            <a:ext cx="1824203" cy="178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66" y="3030860"/>
            <a:ext cx="1892829" cy="1892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53" y="3044957"/>
            <a:ext cx="1540351" cy="186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3041964"/>
            <a:ext cx="1548868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61" y="3175543"/>
            <a:ext cx="1461035" cy="1461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58" y="260649"/>
            <a:ext cx="1632181" cy="1677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16" y="231899"/>
            <a:ext cx="1729265" cy="1706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7" y="4939238"/>
            <a:ext cx="1958599" cy="1958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4969682"/>
            <a:ext cx="1822479" cy="1822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61" y="4923691"/>
            <a:ext cx="1743491" cy="1743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46" y="4927659"/>
            <a:ext cx="1605716" cy="16057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7359" y="356660"/>
            <a:ext cx="2694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i="1" dirty="0"/>
              <a:t>Assalamualaikum....</a:t>
            </a:r>
          </a:p>
        </p:txBody>
      </p:sp>
    </p:spTree>
    <p:extLst>
      <p:ext uri="{BB962C8B-B14F-4D97-AF65-F5344CB8AC3E}">
        <p14:creationId xmlns:p14="http://schemas.microsoft.com/office/powerpoint/2010/main" val="39872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AE7312-F4F7-440D-BCD3-58D56B7715D3}"/>
              </a:ext>
            </a:extLst>
          </p:cNvPr>
          <p:cNvSpPr/>
          <p:nvPr/>
        </p:nvSpPr>
        <p:spPr>
          <a:xfrm>
            <a:off x="4744124" y="128165"/>
            <a:ext cx="6327530" cy="1421339"/>
          </a:xfrm>
          <a:custGeom>
            <a:avLst/>
            <a:gdLst>
              <a:gd name="connsiteX0" fmla="*/ 529605 w 6327530"/>
              <a:gd name="connsiteY0" fmla="*/ 0 h 1421339"/>
              <a:gd name="connsiteX1" fmla="*/ 6327530 w 6327530"/>
              <a:gd name="connsiteY1" fmla="*/ 0 h 1421339"/>
              <a:gd name="connsiteX2" fmla="*/ 6327530 w 6327530"/>
              <a:gd name="connsiteY2" fmla="*/ 1400065 h 1421339"/>
              <a:gd name="connsiteX3" fmla="*/ 6319603 w 6327530"/>
              <a:gd name="connsiteY3" fmla="*/ 1421339 h 1421339"/>
              <a:gd name="connsiteX4" fmla="*/ 0 w 6327530"/>
              <a:gd name="connsiteY4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0" h="1421339">
                <a:moveTo>
                  <a:pt x="529605" y="0"/>
                </a:moveTo>
                <a:lnTo>
                  <a:pt x="6327530" y="0"/>
                </a:lnTo>
                <a:lnTo>
                  <a:pt x="6327530" y="1400065"/>
                </a:lnTo>
                <a:lnTo>
                  <a:pt x="6319603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68EF2E-0ED8-4E39-AF8E-468922CAB511}"/>
              </a:ext>
            </a:extLst>
          </p:cNvPr>
          <p:cNvGrpSpPr/>
          <p:nvPr/>
        </p:nvGrpSpPr>
        <p:grpSpPr>
          <a:xfrm>
            <a:off x="5519313" y="152879"/>
            <a:ext cx="4777152" cy="1142740"/>
            <a:chOff x="6424247" y="2755137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24247" y="275513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PENGERTIAN 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424247" y="3518221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SEJARAH JURNALISTIK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75654" y="205130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hal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menyangkut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kewartawanan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persuratkabaran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seni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kejuruan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bersangkutan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pemberitaan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persuratkabaran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dirty="0">
                <a:solidFill>
                  <a:srgbClr val="337AB7"/>
                </a:solidFill>
                <a:latin typeface="Helvetica Neue"/>
                <a:hlinkClick r:id="rId2"/>
              </a:rPr>
              <a:t>KBBI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algn="just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Journalisme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journalism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diartikan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sebagai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“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the activity or profession of writing for newspapers, magazines, or news websites or preparing news to be broadcast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.” (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aktivitas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atau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profesi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penulisan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suratkabar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majalah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atau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situs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web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atau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menyiapkan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disiarkan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kamus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bahasa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Inggris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“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The collection and editing of news for presentation through the media;  writing designed for publication in a newspaper or magazine”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(</a:t>
            </a:r>
            <a:r>
              <a:rPr lang="en-US" dirty="0">
                <a:solidFill>
                  <a:srgbClr val="337AB7"/>
                </a:solidFill>
                <a:latin typeface="Helvetica Neue"/>
                <a:hlinkClick r:id="rId3"/>
              </a:rPr>
              <a:t>Merriam Webster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id="{2FAE7312-F4F7-440D-BCD3-58D56B7715D3}"/>
              </a:ext>
            </a:extLst>
          </p:cNvPr>
          <p:cNvSpPr/>
          <p:nvPr/>
        </p:nvSpPr>
        <p:spPr>
          <a:xfrm>
            <a:off x="1090643" y="0"/>
            <a:ext cx="6327530" cy="1421339"/>
          </a:xfrm>
          <a:custGeom>
            <a:avLst/>
            <a:gdLst>
              <a:gd name="connsiteX0" fmla="*/ 529605 w 6327530"/>
              <a:gd name="connsiteY0" fmla="*/ 0 h 1421339"/>
              <a:gd name="connsiteX1" fmla="*/ 6327530 w 6327530"/>
              <a:gd name="connsiteY1" fmla="*/ 0 h 1421339"/>
              <a:gd name="connsiteX2" fmla="*/ 6327530 w 6327530"/>
              <a:gd name="connsiteY2" fmla="*/ 1400065 h 1421339"/>
              <a:gd name="connsiteX3" fmla="*/ 6319603 w 6327530"/>
              <a:gd name="connsiteY3" fmla="*/ 1421339 h 1421339"/>
              <a:gd name="connsiteX4" fmla="*/ 0 w 6327530"/>
              <a:gd name="connsiteY4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0" h="1421339">
                <a:moveTo>
                  <a:pt x="529605" y="0"/>
                </a:moveTo>
                <a:lnTo>
                  <a:pt x="6327530" y="0"/>
                </a:lnTo>
                <a:lnTo>
                  <a:pt x="6327530" y="1400065"/>
                </a:lnTo>
                <a:lnTo>
                  <a:pt x="6319603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PENGERTIAN 2 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5654" y="110248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333333"/>
                </a:solidFill>
                <a:latin typeface="Helvetica Neue"/>
              </a:rPr>
              <a:t>Kata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kunci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pengertian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i="1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i="1" dirty="0" err="1">
                <a:solidFill>
                  <a:srgbClr val="333333"/>
                </a:solidFill>
                <a:latin typeface="Helvetica Neue"/>
              </a:rPr>
              <a:t>penyebarluasan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publikasi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demikian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praktis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didefinisikan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sebagai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berikut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pengumpulan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bahan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peliputan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pelaporan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peristiwa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reporting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penulisan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writing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penyuntingan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naskah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editing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penyajian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atau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penyebarluasan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berita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publishing/broadcasting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melalui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media.</a:t>
            </a:r>
          </a:p>
          <a:p>
            <a:pPr algn="just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en-US" dirty="0" err="1">
                <a:solidFill>
                  <a:srgbClr val="333333"/>
                </a:solidFill>
                <a:latin typeface="Helvetica Neue"/>
              </a:rPr>
              <a:t>Definisi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atas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seperti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dikemukakan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Roland E.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Wolseley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buku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i="1" dirty="0">
                <a:solidFill>
                  <a:srgbClr val="333333"/>
                </a:solidFill>
                <a:latin typeface="Helvetica Neue"/>
              </a:rPr>
              <a:t>Understanding Magazines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 (1969):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jurnalistik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pengumpulan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penulisan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penafsiran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pemrosesan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penyebaran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informasi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umum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pendapat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pemerhati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hiburan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umum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sistematis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dipercaya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diterbitkan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pada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suratkabar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majalah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disiarkan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1" y="1508787"/>
            <a:ext cx="4416489" cy="2208245"/>
          </a:xfrm>
        </p:spPr>
        <p:txBody>
          <a:bodyPr/>
          <a:lstStyle/>
          <a:p>
            <a:r>
              <a:rPr lang="id-ID" sz="3200" dirty="0">
                <a:solidFill>
                  <a:srgbClr val="FF0000"/>
                </a:solidFill>
              </a:rPr>
              <a:t>Apa Pendapat Anda?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829" y="3525011"/>
            <a:ext cx="7776864" cy="768085"/>
          </a:xfrm>
        </p:spPr>
        <p:txBody>
          <a:bodyPr/>
          <a:lstStyle/>
          <a:p>
            <a:r>
              <a:rPr lang="id-ID" sz="4800" dirty="0">
                <a:solidFill>
                  <a:srgbClr val="FF0000"/>
                </a:solidFill>
              </a:rPr>
              <a:t>JURNALISME SASTRAWI?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435" y="1508787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buFont typeface="+mj-lt"/>
              <a:buAutoNum type="arabicPeriod"/>
            </a:pPr>
            <a:r>
              <a:rPr lang="en-US" sz="1600" b="1" dirty="0" err="1"/>
              <a:t>Jurnalisme</a:t>
            </a:r>
            <a:r>
              <a:rPr lang="en-US" sz="1600" b="1" dirty="0"/>
              <a:t> </a:t>
            </a:r>
            <a:r>
              <a:rPr lang="en-US" sz="1600" b="1" dirty="0" err="1"/>
              <a:t>sastra</a:t>
            </a:r>
            <a:r>
              <a:rPr lang="en-US" sz="1600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tulisan</a:t>
            </a:r>
            <a:r>
              <a:rPr lang="en-US" sz="1600" dirty="0"/>
              <a:t> </a:t>
            </a:r>
            <a:r>
              <a:rPr lang="en-US" sz="1600" dirty="0" err="1">
                <a:hlinkClick r:id="rId2" tooltip="Jurnalistik"/>
              </a:rPr>
              <a:t>jurnalistik</a:t>
            </a:r>
            <a:r>
              <a:rPr lang="en-US" sz="1600" dirty="0"/>
              <a:t> yang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gaya</a:t>
            </a:r>
            <a:r>
              <a:rPr lang="en-US" sz="1600" dirty="0"/>
              <a:t> </a:t>
            </a:r>
            <a:r>
              <a:rPr lang="en-US" sz="1600" dirty="0" err="1"/>
              <a:t>penulisannya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 </a:t>
            </a:r>
            <a:r>
              <a:rPr lang="en-US" sz="1600" dirty="0" err="1">
                <a:hlinkClick r:id="rId3" tooltip="Cerpen"/>
              </a:rPr>
              <a:t>cerpen</a:t>
            </a:r>
            <a:r>
              <a:rPr lang="en-US" sz="1600" dirty="0"/>
              <a:t> </a:t>
            </a:r>
            <a:r>
              <a:rPr lang="en-US" sz="1600" dirty="0" err="1"/>
              <a:t>atau</a:t>
            </a:r>
            <a:r>
              <a:rPr lang="en-US" sz="1600" dirty="0"/>
              <a:t> </a:t>
            </a:r>
            <a:r>
              <a:rPr lang="en-US" sz="1600" dirty="0">
                <a:hlinkClick r:id="rId4" tooltip="Novel"/>
              </a:rPr>
              <a:t>novel</a:t>
            </a:r>
            <a:r>
              <a:rPr lang="en-US" sz="1600" dirty="0"/>
              <a:t>.</a:t>
            </a:r>
            <a:endParaRPr lang="id-ID" sz="1600" dirty="0"/>
          </a:p>
          <a:p>
            <a:pPr marL="304792" indent="-304792">
              <a:buFont typeface="+mj-lt"/>
              <a:buAutoNum type="arabicPeriod"/>
            </a:pPr>
            <a:endParaRPr lang="id-ID" sz="1600" dirty="0"/>
          </a:p>
          <a:p>
            <a:pPr marL="304792" indent="-304792">
              <a:buFont typeface="+mj-lt"/>
              <a:buAutoNum type="arabicPeriod"/>
            </a:pPr>
            <a:r>
              <a:rPr lang="en-US" sz="1600" dirty="0"/>
              <a:t> </a:t>
            </a:r>
            <a:r>
              <a:rPr lang="en-US" sz="1600" dirty="0" err="1"/>
              <a:t>Jurnalistik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menyajikan</a:t>
            </a:r>
            <a:r>
              <a:rPr lang="en-US" sz="1600" dirty="0"/>
              <a:t> </a:t>
            </a:r>
            <a:r>
              <a:rPr lang="en-US" sz="1600" dirty="0" err="1"/>
              <a:t>jurnalisme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dibaca</a:t>
            </a:r>
            <a:r>
              <a:rPr lang="en-US" sz="1600" dirty="0"/>
              <a:t>, </a:t>
            </a:r>
            <a:r>
              <a:rPr lang="en-US" sz="1600" dirty="0" err="1"/>
              <a:t>menyentuh</a:t>
            </a:r>
            <a:r>
              <a:rPr lang="en-US" sz="1600" dirty="0"/>
              <a:t> </a:t>
            </a:r>
            <a:r>
              <a:rPr lang="en-US" sz="1600" dirty="0" err="1"/>
              <a:t>emosi</a:t>
            </a:r>
            <a:r>
              <a:rPr lang="en-US" sz="1600" dirty="0"/>
              <a:t> </a:t>
            </a:r>
            <a:r>
              <a:rPr lang="en-US" sz="1600" dirty="0" err="1"/>
              <a:t>pembaca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gambaran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utuh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tokoh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</a:t>
            </a:r>
            <a:endParaRPr lang="id-ID" sz="1600" dirty="0"/>
          </a:p>
          <a:p>
            <a:pPr marL="304792" indent="-304792">
              <a:buFont typeface="+mj-lt"/>
              <a:buAutoNum type="arabicPeriod"/>
            </a:pPr>
            <a:endParaRPr lang="id-ID" sz="1600" dirty="0"/>
          </a:p>
          <a:p>
            <a:pPr marL="304792" indent="-304792">
              <a:buFont typeface="+mj-lt"/>
              <a:buAutoNum type="arabicPeriod"/>
            </a:pPr>
            <a:r>
              <a:rPr lang="en-US" sz="1600" dirty="0"/>
              <a:t> </a:t>
            </a:r>
            <a:r>
              <a:rPr lang="en-US" sz="1600" dirty="0" err="1"/>
              <a:t>Kemunculan</a:t>
            </a:r>
            <a:r>
              <a:rPr lang="en-US" sz="1600" dirty="0"/>
              <a:t> </a:t>
            </a:r>
            <a:r>
              <a:rPr lang="en-US" sz="1600" dirty="0" err="1"/>
              <a:t>jurnalisme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ditandai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dimulainya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 </a:t>
            </a:r>
            <a:r>
              <a:rPr lang="en-US" sz="1600" i="1" dirty="0">
                <a:hlinkClick r:id="rId5" tooltip="New Journalism"/>
              </a:rPr>
              <a:t>New Journalism</a:t>
            </a:r>
            <a:r>
              <a:rPr lang="en-US" sz="1600" dirty="0"/>
              <a:t> di Amerika </a:t>
            </a:r>
            <a:r>
              <a:rPr lang="en-US" sz="1600" dirty="0" err="1"/>
              <a:t>Serikat</a:t>
            </a:r>
            <a:r>
              <a:rPr lang="en-US" sz="1600" dirty="0"/>
              <a:t>. 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populer</a:t>
            </a:r>
            <a:r>
              <a:rPr lang="en-US" sz="1600" dirty="0"/>
              <a:t> di Amerika </a:t>
            </a:r>
            <a:r>
              <a:rPr lang="en-US" sz="1600" dirty="0" err="1"/>
              <a:t>Serikat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1960 </a:t>
            </a:r>
            <a:r>
              <a:rPr lang="en-US" sz="1600" dirty="0" err="1"/>
              <a:t>sampai</a:t>
            </a:r>
            <a:r>
              <a:rPr lang="en-US" sz="1600" dirty="0"/>
              <a:t> 1970-an.</a:t>
            </a:r>
            <a:r>
              <a:rPr lang="en-US" sz="1600" baseline="30000" dirty="0">
                <a:hlinkClick r:id="rId6"/>
              </a:rPr>
              <a:t>[1]</a:t>
            </a:r>
            <a:r>
              <a:rPr lang="en-US" sz="1600" dirty="0"/>
              <a:t> </a:t>
            </a:r>
            <a:r>
              <a:rPr lang="en-US" sz="1600" dirty="0" err="1"/>
              <a:t>Tulisan-tulisan</a:t>
            </a:r>
            <a:r>
              <a:rPr lang="en-US" sz="1600" dirty="0"/>
              <a:t> </a:t>
            </a:r>
            <a:r>
              <a:rPr lang="en-US" sz="1600" dirty="0" err="1"/>
              <a:t>bercorak</a:t>
            </a:r>
            <a:r>
              <a:rPr lang="en-US" sz="1600" dirty="0"/>
              <a:t> </a:t>
            </a:r>
            <a:r>
              <a:rPr lang="en-US" sz="1600" dirty="0" err="1"/>
              <a:t>jurnalisme</a:t>
            </a:r>
            <a:r>
              <a:rPr lang="en-US" sz="1600" dirty="0"/>
              <a:t> </a:t>
            </a:r>
            <a:r>
              <a:rPr lang="en-US" sz="1600" dirty="0" err="1"/>
              <a:t>sastra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di media daring, </a:t>
            </a:r>
            <a:r>
              <a:rPr lang="en-US" sz="1600" dirty="0" err="1"/>
              <a:t>koran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majalah</a:t>
            </a:r>
            <a:r>
              <a:rPr lang="en-US" sz="1600" dirty="0"/>
              <a:t>.</a:t>
            </a:r>
            <a:endParaRPr lang="id-ID" sz="1600" dirty="0"/>
          </a:p>
          <a:p>
            <a:pPr marL="304792" indent="-304792">
              <a:buFont typeface="+mj-lt"/>
              <a:buAutoNum type="arabicPeriod"/>
            </a:pPr>
            <a:endParaRPr lang="id-ID" sz="1600" dirty="0"/>
          </a:p>
          <a:p>
            <a:r>
              <a:rPr lang="id-ID" sz="1600" dirty="0"/>
              <a:t>SUMBER : Wikipedia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13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B006248-EE7A-4B23-A147-971CC2487A14}"/>
              </a:ext>
            </a:extLst>
          </p:cNvPr>
          <p:cNvGrpSpPr/>
          <p:nvPr/>
        </p:nvGrpSpPr>
        <p:grpSpPr>
          <a:xfrm>
            <a:off x="4889850" y="3790845"/>
            <a:ext cx="812004" cy="812004"/>
            <a:chOff x="7149428" y="1835902"/>
            <a:chExt cx="720081" cy="720080"/>
          </a:xfrm>
        </p:grpSpPr>
        <p:sp>
          <p:nvSpPr>
            <p:cNvPr id="52" name="Rounded Rectangle 125">
              <a:extLst>
                <a:ext uri="{FF2B5EF4-FFF2-40B4-BE49-F238E27FC236}">
                  <a16:creationId xmlns:a16="http://schemas.microsoft.com/office/drawing/2014/main" id="{D6FF240B-F556-4667-905B-0D59EC87689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ounded Rectangle 126">
              <a:extLst>
                <a:ext uri="{FF2B5EF4-FFF2-40B4-BE49-F238E27FC236}">
                  <a16:creationId xmlns:a16="http://schemas.microsoft.com/office/drawing/2014/main" id="{B853838D-B355-4FD6-854B-CCE74C62ED8E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AF64E-6656-4450-A42F-6BA1DECD42D1}"/>
              </a:ext>
            </a:extLst>
          </p:cNvPr>
          <p:cNvGrpSpPr/>
          <p:nvPr/>
        </p:nvGrpSpPr>
        <p:grpSpPr>
          <a:xfrm>
            <a:off x="4889850" y="1040215"/>
            <a:ext cx="812004" cy="8120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71" name="Rounded Rectangle 119">
              <a:extLst>
                <a:ext uri="{FF2B5EF4-FFF2-40B4-BE49-F238E27FC236}">
                  <a16:creationId xmlns:a16="http://schemas.microsoft.com/office/drawing/2014/main" id="{1CD7AC0E-E651-4A00-9C3F-A789AFA02B7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ounded Rectangle 120">
              <a:extLst>
                <a:ext uri="{FF2B5EF4-FFF2-40B4-BE49-F238E27FC236}">
                  <a16:creationId xmlns:a16="http://schemas.microsoft.com/office/drawing/2014/main" id="{9E90E158-6E0E-4940-A801-F7EE9A0062E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그룹 4">
            <a:extLst>
              <a:ext uri="{FF2B5EF4-FFF2-40B4-BE49-F238E27FC236}">
                <a16:creationId xmlns:a16="http://schemas.microsoft.com/office/drawing/2014/main" id="{3F9AA8CB-08FA-4B50-931B-6AA32C028151}"/>
              </a:ext>
            </a:extLst>
          </p:cNvPr>
          <p:cNvGrpSpPr/>
          <p:nvPr/>
        </p:nvGrpSpPr>
        <p:grpSpPr>
          <a:xfrm>
            <a:off x="4889850" y="2415530"/>
            <a:ext cx="812004" cy="812004"/>
            <a:chOff x="4123102" y="2090877"/>
            <a:chExt cx="720081" cy="720080"/>
          </a:xfrm>
        </p:grpSpPr>
        <p:sp>
          <p:nvSpPr>
            <p:cNvPr id="74" name="Rounded Rectangle 116">
              <a:extLst>
                <a:ext uri="{FF2B5EF4-FFF2-40B4-BE49-F238E27FC236}">
                  <a16:creationId xmlns:a16="http://schemas.microsoft.com/office/drawing/2014/main" id="{BC4B6F79-B2DC-48B9-90D5-A858D975A0D6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5" name="Rounded Rectangle 117">
              <a:extLst>
                <a:ext uri="{FF2B5EF4-FFF2-40B4-BE49-F238E27FC236}">
                  <a16:creationId xmlns:a16="http://schemas.microsoft.com/office/drawing/2014/main" id="{E81B223A-97F0-4BB3-BDBA-E2D310546C0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13CCB5-5EB6-4F1E-9F20-E434C681D974}"/>
              </a:ext>
            </a:extLst>
          </p:cNvPr>
          <p:cNvSpPr txBox="1"/>
          <p:nvPr/>
        </p:nvSpPr>
        <p:spPr>
          <a:xfrm>
            <a:off x="1039352" y="4538809"/>
            <a:ext cx="220501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cs typeface="Arial" pitchFamily="34" charset="0"/>
              </a:rPr>
              <a:t>Style</a:t>
            </a:r>
            <a:endParaRPr lang="ko-KR" altLang="en-US" sz="4400" dirty="0"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5609D5-9184-4FA6-8DF5-A8983E246A6D}"/>
              </a:ext>
            </a:extLst>
          </p:cNvPr>
          <p:cNvGrpSpPr/>
          <p:nvPr/>
        </p:nvGrpSpPr>
        <p:grpSpPr>
          <a:xfrm>
            <a:off x="6121982" y="1028813"/>
            <a:ext cx="5351979" cy="1200329"/>
            <a:chOff x="6557475" y="1411926"/>
            <a:chExt cx="4507692" cy="1200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FE240-5C84-4C43-B6C7-D0BFB6A8BF3A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735FED-CABB-409B-B099-AEA4C9DAE5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PROSES</a:t>
              </a:r>
            </a:p>
            <a:p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“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aktivitas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” 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peliputan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, 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penulisan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, 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penyebarluasan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 info 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aktual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Helvetica Neue"/>
                </a:rPr>
                <a:t>melalui</a:t>
              </a:r>
              <a:r>
                <a:rPr lang="en-US" dirty="0">
                  <a:solidFill>
                    <a:srgbClr val="333333"/>
                  </a:solidFill>
                  <a:latin typeface="Helvetica Neue"/>
                </a:rPr>
                <a:t> media.</a:t>
              </a:r>
            </a:p>
            <a:p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3241DD7-B1BD-4918-B497-F12CC7922BE7}"/>
              </a:ext>
            </a:extLst>
          </p:cNvPr>
          <p:cNvSpPr txBox="1"/>
          <p:nvPr/>
        </p:nvSpPr>
        <p:spPr>
          <a:xfrm>
            <a:off x="4806686" y="110575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715FD-712B-4C47-A452-669D88F63A1D}"/>
              </a:ext>
            </a:extLst>
          </p:cNvPr>
          <p:cNvGrpSpPr/>
          <p:nvPr/>
        </p:nvGrpSpPr>
        <p:grpSpPr>
          <a:xfrm>
            <a:off x="5903816" y="2075457"/>
            <a:ext cx="5351979" cy="800219"/>
            <a:chOff x="6557475" y="1411926"/>
            <a:chExt cx="4507692" cy="8002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717D17-AFB1-41C0-8F9F-6406CB960A8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Teknik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 – “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keahlian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” , </a:t>
              </a:r>
              <a:r>
                <a:rPr lang="en-US" sz="1200" i="1" dirty="0">
                  <a:solidFill>
                    <a:srgbClr val="333333"/>
                  </a:solidFill>
                  <a:latin typeface="Helvetica Neue"/>
                </a:rPr>
                <a:t>reporting and writing,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 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keahlian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atau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keterampilan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meliput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,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menulis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,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dan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menyajikan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berita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(skills)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96B686-F78D-4033-9FF8-CFC2109B9BFB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TENIK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F3BBC8-5E9E-4D85-81CB-ABFA1CF16570}"/>
              </a:ext>
            </a:extLst>
          </p:cNvPr>
          <p:cNvSpPr txBox="1"/>
          <p:nvPr/>
        </p:nvSpPr>
        <p:spPr>
          <a:xfrm>
            <a:off x="4806686" y="247783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328EC-F9FF-4921-B2FB-D2658457CAC3}"/>
              </a:ext>
            </a:extLst>
          </p:cNvPr>
          <p:cNvGrpSpPr/>
          <p:nvPr/>
        </p:nvGrpSpPr>
        <p:grpSpPr>
          <a:xfrm>
            <a:off x="6121982" y="3772979"/>
            <a:ext cx="5351979" cy="800219"/>
            <a:chOff x="6557475" y="1411926"/>
            <a:chExt cx="4507692" cy="80021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3F1462-2855-4291-AE8E-13555597A8C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Ilmu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– “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bidang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kajian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”,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ilmu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komunikasi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massa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.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Jurnalistik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adalah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kajian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tentang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komunikasi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melalui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 media </a:t>
              </a:r>
              <a:r>
                <a:rPr lang="en-US" sz="1200" dirty="0" err="1">
                  <a:solidFill>
                    <a:srgbClr val="333333"/>
                  </a:solidFill>
                  <a:latin typeface="Helvetica Neue"/>
                </a:rPr>
                <a:t>massa</a:t>
              </a:r>
              <a:r>
                <a:rPr lang="en-US" sz="1200" dirty="0">
                  <a:solidFill>
                    <a:srgbClr val="333333"/>
                  </a:solidFill>
                  <a:latin typeface="Helvetica Neue"/>
                </a:rPr>
                <a:t>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9A59E2-1509-4484-94CB-CEBBF6F70901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ILMU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9D3623F-1A21-4600-BF94-1C75381AFA4C}"/>
              </a:ext>
            </a:extLst>
          </p:cNvPr>
          <p:cNvSpPr txBox="1"/>
          <p:nvPr/>
        </p:nvSpPr>
        <p:spPr>
          <a:xfrm>
            <a:off x="4806686" y="3849922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5FF8514-EE69-4DBC-818B-A9123AF2CA11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JENIS JURNALISTIK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F40D-0A66-444B-892B-364153B8BC28}"/>
              </a:ext>
            </a:extLst>
          </p:cNvPr>
          <p:cNvSpPr txBox="1"/>
          <p:nvPr/>
        </p:nvSpPr>
        <p:spPr>
          <a:xfrm>
            <a:off x="1293359" y="2225994"/>
            <a:ext cx="5487526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(</a:t>
            </a:r>
            <a:r>
              <a:rPr lang="en-US" i="1" dirty="0"/>
              <a:t>printed journalism</a:t>
            </a:r>
            <a:r>
              <a:rPr lang="en-US" dirty="0"/>
              <a:t>) — </a:t>
            </a: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jurnalistik</a:t>
            </a:r>
            <a:r>
              <a:rPr lang="en-US" dirty="0"/>
              <a:t> di media </a:t>
            </a:r>
            <a:r>
              <a:rPr lang="en-US" dirty="0" err="1"/>
              <a:t>cerak</a:t>
            </a:r>
            <a:r>
              <a:rPr lang="en-US" dirty="0"/>
              <a:t> (printed media) </a:t>
            </a:r>
            <a:r>
              <a:rPr lang="en-US" dirty="0" err="1"/>
              <a:t>koran</a:t>
            </a:r>
            <a:r>
              <a:rPr lang="en-US" dirty="0"/>
              <a:t>/</a:t>
            </a:r>
            <a:r>
              <a:rPr lang="en-US" dirty="0" err="1"/>
              <a:t>suratkabar</a:t>
            </a:r>
            <a:r>
              <a:rPr lang="en-US" dirty="0"/>
              <a:t>, </a:t>
            </a:r>
            <a:r>
              <a:rPr lang="en-US" dirty="0" err="1"/>
              <a:t>majalah</a:t>
            </a:r>
            <a:r>
              <a:rPr lang="en-US" dirty="0"/>
              <a:t>, tabloid.</a:t>
            </a:r>
          </a:p>
          <a:p>
            <a:endParaRPr lang="en-US" dirty="0"/>
          </a:p>
          <a:p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(</a:t>
            </a:r>
            <a:r>
              <a:rPr lang="en-US" i="1" dirty="0"/>
              <a:t>electronic journalism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(</a:t>
            </a:r>
            <a:r>
              <a:rPr lang="en-US" i="1" dirty="0"/>
              <a:t>Broadcast Journalism</a:t>
            </a:r>
            <a:r>
              <a:rPr lang="en-US" dirty="0"/>
              <a:t>) — </a:t>
            </a: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jurnalistik</a:t>
            </a:r>
            <a:r>
              <a:rPr lang="en-US" dirty="0"/>
              <a:t> di media </a:t>
            </a:r>
            <a:r>
              <a:rPr lang="en-US" dirty="0">
                <a:hlinkClick r:id="rId2"/>
              </a:rPr>
              <a:t>radio</a:t>
            </a:r>
            <a:r>
              <a:rPr lang="en-US" dirty="0"/>
              <a:t>, </a:t>
            </a:r>
            <a:r>
              <a:rPr lang="en-US" dirty="0" err="1"/>
              <a:t>televisi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film.</a:t>
            </a:r>
          </a:p>
          <a:p>
            <a:endParaRPr lang="en-US" dirty="0"/>
          </a:p>
          <a:p>
            <a:r>
              <a:rPr lang="en-US" dirty="0" err="1"/>
              <a:t>Jurnalistik</a:t>
            </a:r>
            <a:r>
              <a:rPr lang="en-US" dirty="0"/>
              <a:t> Online (</a:t>
            </a:r>
            <a:r>
              <a:rPr lang="en-US" i="1" dirty="0"/>
              <a:t>online journalism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Daring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—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dirty="0" err="1"/>
              <a:t>penyebarluasan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web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portal </a:t>
            </a:r>
            <a:r>
              <a:rPr lang="en-US" dirty="0" err="1"/>
              <a:t>berita</a:t>
            </a:r>
            <a:r>
              <a:rPr lang="en-US" dirty="0"/>
              <a:t> (media internet, media online, media </a:t>
            </a:r>
            <a:r>
              <a:rPr lang="en-US" dirty="0" err="1"/>
              <a:t>siber</a:t>
            </a:r>
            <a:r>
              <a:rPr lang="en-US" dirty="0"/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BF881-4251-4F3A-817E-F61A7F69FB3A}"/>
              </a:ext>
            </a:extLst>
          </p:cNvPr>
          <p:cNvSpPr txBox="1"/>
          <p:nvPr/>
        </p:nvSpPr>
        <p:spPr>
          <a:xfrm>
            <a:off x="8906116" y="3043225"/>
            <a:ext cx="24691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JURNALISTI SEBAGAI ALAT PERJUANGAN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7431255" y="180301"/>
            <a:ext cx="3293594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5FF8514-EE69-4DBC-818B-A9123AF2CA11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9 ELEMEN</a:t>
            </a:r>
          </a:p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JURNALISTIK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F40D-0A66-444B-892B-364153B8BC28}"/>
              </a:ext>
            </a:extLst>
          </p:cNvPr>
          <p:cNvSpPr txBox="1"/>
          <p:nvPr/>
        </p:nvSpPr>
        <p:spPr>
          <a:xfrm>
            <a:off x="576649" y="2108885"/>
            <a:ext cx="6204236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etik</a:t>
            </a:r>
            <a:r>
              <a:rPr lang="en-US" sz="1200" dirty="0"/>
              <a:t> </a:t>
            </a:r>
            <a:r>
              <a:rPr lang="en-US" sz="1200" dirty="0" err="1"/>
              <a:t>jurnalistik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universal </a:t>
            </a:r>
            <a:r>
              <a:rPr lang="en-US" sz="1200" dirty="0" err="1"/>
              <a:t>tercantum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9 </a:t>
            </a:r>
            <a:r>
              <a:rPr lang="en-US" sz="1200" dirty="0" err="1"/>
              <a:t>Elemen</a:t>
            </a:r>
            <a:r>
              <a:rPr lang="en-US" sz="1200" dirty="0"/>
              <a:t> </a:t>
            </a:r>
            <a:r>
              <a:rPr lang="en-US" sz="1200" dirty="0" err="1"/>
              <a:t>Jurnalisme</a:t>
            </a:r>
            <a:r>
              <a:rPr lang="en-US" sz="1200" dirty="0"/>
              <a:t> yang </a:t>
            </a:r>
            <a:r>
              <a:rPr lang="en-US" sz="1200" dirty="0" err="1"/>
              <a:t>dikemukakan</a:t>
            </a:r>
            <a:r>
              <a:rPr lang="en-US" sz="1200" dirty="0"/>
              <a:t> Bill Kovach </a:t>
            </a:r>
            <a:r>
              <a:rPr lang="en-US" sz="1200" dirty="0" err="1"/>
              <a:t>dan</a:t>
            </a:r>
            <a:r>
              <a:rPr lang="en-US" sz="1200" dirty="0"/>
              <a:t> Tom </a:t>
            </a:r>
            <a:r>
              <a:rPr lang="en-US" sz="1200" dirty="0" err="1"/>
              <a:t>Rosenstiel</a:t>
            </a:r>
            <a:r>
              <a:rPr lang="en-US" sz="1200" dirty="0"/>
              <a:t> (2001) </a:t>
            </a:r>
            <a:r>
              <a:rPr lang="en-US" sz="1200" dirty="0" err="1"/>
              <a:t>dalam</a:t>
            </a:r>
            <a:r>
              <a:rPr lang="en-US" sz="1200" dirty="0"/>
              <a:t> </a:t>
            </a:r>
            <a:r>
              <a:rPr lang="en-US" sz="1200" i="1" dirty="0"/>
              <a:t> The Elements of Journalism, What </a:t>
            </a:r>
            <a:r>
              <a:rPr lang="en-US" sz="1200" i="1" dirty="0" err="1"/>
              <a:t>Newspeople</a:t>
            </a:r>
            <a:r>
              <a:rPr lang="en-US" sz="1200" i="1" dirty="0"/>
              <a:t> Should Know and the Public Should Expect</a:t>
            </a:r>
            <a:r>
              <a:rPr lang="en-US" sz="1200" dirty="0"/>
              <a:t> (New York: Crown Publishers, 2001)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Kewajiban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kebenaran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Kesetiaan</a:t>
            </a:r>
            <a:r>
              <a:rPr lang="en-US" sz="1200" dirty="0"/>
              <a:t> (</a:t>
            </a:r>
            <a:r>
              <a:rPr lang="en-US" sz="1200" dirty="0" err="1"/>
              <a:t>loyalitas</a:t>
            </a:r>
            <a:r>
              <a:rPr lang="en-US" sz="1200" dirty="0"/>
              <a:t>) </a:t>
            </a:r>
            <a:r>
              <a:rPr lang="en-US" sz="1200" dirty="0" err="1"/>
              <a:t>jurnalisme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(citizens).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Disiplin</a:t>
            </a:r>
            <a:r>
              <a:rPr lang="en-US" sz="1200" dirty="0"/>
              <a:t> </a:t>
            </a:r>
            <a:r>
              <a:rPr lang="en-US" sz="1200" dirty="0" err="1"/>
              <a:t>verifikasi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Jurnalis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independen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Jurnalis</a:t>
            </a:r>
            <a:r>
              <a:rPr lang="en-US" sz="1200" dirty="0"/>
              <a:t> </a:t>
            </a:r>
            <a:r>
              <a:rPr lang="en-US" sz="1200" dirty="0" err="1"/>
              <a:t>bertindak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pemantau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Jurnalisme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menyediakan</a:t>
            </a:r>
            <a:r>
              <a:rPr lang="en-US" sz="1200" dirty="0"/>
              <a:t> forum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kritik</a:t>
            </a:r>
            <a:r>
              <a:rPr lang="en-US" sz="1200" dirty="0"/>
              <a:t>, </a:t>
            </a:r>
            <a:r>
              <a:rPr lang="en-US" sz="1200" dirty="0" err="1"/>
              <a:t>komentar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tanggapan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yang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menarik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relevan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Berita</a:t>
            </a:r>
            <a:r>
              <a:rPr lang="en-US" sz="1200" dirty="0"/>
              <a:t> yang </a:t>
            </a:r>
            <a:r>
              <a:rPr lang="en-US" sz="1200" dirty="0" err="1"/>
              <a:t>disajikan</a:t>
            </a:r>
            <a:r>
              <a:rPr lang="en-US" sz="1200" dirty="0"/>
              <a:t> </a:t>
            </a:r>
            <a:r>
              <a:rPr lang="en-US" sz="1200" dirty="0" err="1"/>
              <a:t>komprehensif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proporsional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Mengikuti</a:t>
            </a:r>
            <a:r>
              <a:rPr lang="en-US" sz="1200" dirty="0"/>
              <a:t> </a:t>
            </a:r>
            <a:r>
              <a:rPr lang="en-US" sz="1200" dirty="0" err="1"/>
              <a:t>hati</a:t>
            </a:r>
            <a:r>
              <a:rPr lang="en-US" sz="1200" dirty="0"/>
              <a:t> </a:t>
            </a:r>
            <a:r>
              <a:rPr lang="en-US" sz="1200" dirty="0" err="1"/>
              <a:t>nurani</a:t>
            </a:r>
            <a:r>
              <a:rPr lang="en-US" sz="1200" dirty="0"/>
              <a:t> –</a:t>
            </a:r>
            <a:r>
              <a:rPr lang="en-US" sz="1200" dirty="0" err="1"/>
              <a:t>etika</a:t>
            </a:r>
            <a:r>
              <a:rPr lang="en-US" sz="1200" dirty="0"/>
              <a:t>, </a:t>
            </a:r>
            <a:r>
              <a:rPr lang="en-US" sz="1200" dirty="0" err="1"/>
              <a:t>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 moral,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BF881-4251-4F3A-817E-F61A7F69FB3A}"/>
              </a:ext>
            </a:extLst>
          </p:cNvPr>
          <p:cNvSpPr txBox="1"/>
          <p:nvPr/>
        </p:nvSpPr>
        <p:spPr>
          <a:xfrm>
            <a:off x="8906116" y="3043225"/>
            <a:ext cx="24691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KODE ETIK JURNALISTI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7431255" y="180301"/>
            <a:ext cx="3293594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04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433</Words>
  <Application>Microsoft Office PowerPoint</Application>
  <PresentationFormat>Layar Lebar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Judul Slide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Komaribnumikam@outlook.co.id</cp:lastModifiedBy>
  <cp:revision>53</cp:revision>
  <dcterms:created xsi:type="dcterms:W3CDTF">2020-01-20T05:08:25Z</dcterms:created>
  <dcterms:modified xsi:type="dcterms:W3CDTF">2022-04-09T16:23:22Z</dcterms:modified>
</cp:coreProperties>
</file>